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05/18/1440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192688" cy="1143000"/>
          </a:xfr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txBody>
          <a:bodyPr/>
          <a:lstStyle/>
          <a:p>
            <a:r>
              <a:rPr lang="ar-SA" b="1" dirty="0" smtClean="0"/>
              <a:t>استراتيجيات بناء السلام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2636912"/>
            <a:ext cx="6923112" cy="3489251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3600" b="1" dirty="0" smtClean="0"/>
          </a:p>
          <a:p>
            <a:pPr marL="0" indent="0" algn="ctr">
              <a:buNone/>
            </a:pPr>
            <a:r>
              <a:rPr lang="ar-AE" sz="4000" b="1" dirty="0" smtClean="0">
                <a:solidFill>
                  <a:srgbClr val="7030A0"/>
                </a:solidFill>
              </a:rPr>
              <a:t>خريطة </a:t>
            </a:r>
            <a:r>
              <a:rPr lang="ar-AE" sz="4000" b="1" dirty="0">
                <a:solidFill>
                  <a:srgbClr val="7030A0"/>
                </a:solidFill>
              </a:rPr>
              <a:t>بناء </a:t>
            </a:r>
            <a:r>
              <a:rPr lang="ar-AE" sz="4000" b="1" dirty="0" smtClean="0">
                <a:solidFill>
                  <a:srgbClr val="7030A0"/>
                </a:solidFill>
              </a:rPr>
              <a:t>السلام</a:t>
            </a:r>
            <a:endParaRPr lang="ar-SA" sz="40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ar-SA" sz="36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ar-SA" sz="28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أ.م.د</a:t>
            </a:r>
            <a:r>
              <a:rPr lang="ar-SA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أمل عبدالرزاق نعيم المنصوري</a:t>
            </a:r>
            <a:endParaRPr lang="en-US" sz="28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indent="0" algn="ctr" eaLnBrk="0" hangingPunct="0">
              <a:buNone/>
            </a:pPr>
            <a:r>
              <a:rPr lang="ar-SA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جامعة البصرة /كلية التربية للبنات</a:t>
            </a:r>
          </a:p>
          <a:p>
            <a:pPr marL="0" indent="0" algn="ctr">
              <a:buNone/>
            </a:pPr>
            <a:endParaRPr lang="ar-IQ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17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1"/>
            <a:ext cx="7772400" cy="1124743"/>
          </a:xfrm>
        </p:spPr>
        <p:txBody>
          <a:bodyPr/>
          <a:lstStyle/>
          <a:p>
            <a:r>
              <a:rPr lang="ar-AE" b="1" dirty="0"/>
              <a:t>خريطة بناء </a:t>
            </a:r>
            <a:r>
              <a:rPr lang="ar-AE" b="1" dirty="0" smtClean="0"/>
              <a:t>السلام</a:t>
            </a:r>
            <a:endParaRPr lang="ar-IQ" dirty="0"/>
          </a:p>
        </p:txBody>
      </p:sp>
      <p:sp>
        <p:nvSpPr>
          <p:cNvPr id="4" name="شكل بيضاوي 3"/>
          <p:cNvSpPr/>
          <p:nvPr/>
        </p:nvSpPr>
        <p:spPr>
          <a:xfrm>
            <a:off x="5698034" y="620688"/>
            <a:ext cx="3208378" cy="27000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effectLst/>
                <a:ea typeface="Calibri"/>
                <a:cs typeface="Arial"/>
              </a:rPr>
              <a:t>شن النزاعات سلميا</a:t>
            </a:r>
            <a:endParaRPr lang="en-US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000" dirty="0">
                <a:effectLst/>
                <a:ea typeface="Calibri"/>
                <a:cs typeface="Arial"/>
              </a:rPr>
              <a:t>.التحذير والدفاع</a:t>
            </a:r>
            <a:endParaRPr lang="en-US" sz="1600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000" dirty="0">
                <a:effectLst/>
                <a:ea typeface="Calibri"/>
                <a:cs typeface="Arial"/>
              </a:rPr>
              <a:t>. التدخل المباشر</a:t>
            </a:r>
            <a:endParaRPr lang="en-US" sz="1600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000" dirty="0">
                <a:effectLst/>
                <a:ea typeface="Calibri"/>
                <a:cs typeface="Arial"/>
              </a:rPr>
              <a:t>. الدفاع المدني</a:t>
            </a:r>
            <a:endParaRPr lang="en-US" sz="1600" dirty="0">
              <a:effectLst/>
              <a:ea typeface="Calibri"/>
              <a:cs typeface="Arial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676018" y="620688"/>
            <a:ext cx="3079115" cy="271716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ea typeface="Calibri"/>
              </a:rPr>
              <a:t>بناء القدرة</a:t>
            </a:r>
            <a:endParaRPr lang="en-US" dirty="0">
              <a:ea typeface="Calibri"/>
              <a:cs typeface="Arial"/>
            </a:endParaRPr>
          </a:p>
          <a:p>
            <a:pPr algn="ctr">
              <a:spcAft>
                <a:spcPts val="1000"/>
              </a:spcAft>
            </a:pPr>
            <a:r>
              <a:rPr lang="ar-AE" dirty="0">
                <a:ea typeface="Calibri"/>
              </a:rPr>
              <a:t>. </a:t>
            </a:r>
            <a:r>
              <a:rPr lang="ar-AE" b="1" dirty="0">
                <a:ea typeface="Calibri"/>
              </a:rPr>
              <a:t>التدريب والتعليم</a:t>
            </a:r>
            <a:endParaRPr lang="en-US" sz="1400" b="1" dirty="0">
              <a:ea typeface="Calibri"/>
              <a:cs typeface="Arial"/>
            </a:endParaRPr>
          </a:p>
          <a:p>
            <a:pPr algn="ctr">
              <a:spcAft>
                <a:spcPts val="1000"/>
              </a:spcAft>
            </a:pPr>
            <a:r>
              <a:rPr lang="ar-AE" b="1" dirty="0">
                <a:ea typeface="Calibri"/>
              </a:rPr>
              <a:t>. التطوير</a:t>
            </a:r>
            <a:endParaRPr lang="en-US" sz="1400" b="1" dirty="0">
              <a:ea typeface="Calibri"/>
              <a:cs typeface="Arial"/>
            </a:endParaRPr>
          </a:p>
          <a:p>
            <a:pPr algn="ctr">
              <a:spcAft>
                <a:spcPts val="1000"/>
              </a:spcAft>
            </a:pPr>
            <a:r>
              <a:rPr lang="ar-AE" b="1" dirty="0">
                <a:ea typeface="Calibri"/>
              </a:rPr>
              <a:t>. التحول العسكري</a:t>
            </a:r>
            <a:endParaRPr lang="en-US" sz="1400" b="1" dirty="0">
              <a:ea typeface="Calibri"/>
              <a:cs typeface="Arial"/>
            </a:endParaRPr>
          </a:p>
          <a:p>
            <a:pPr algn="ctr">
              <a:spcAft>
                <a:spcPts val="1000"/>
              </a:spcAft>
            </a:pPr>
            <a:r>
              <a:rPr lang="ar-AE" b="1" dirty="0">
                <a:ea typeface="Calibri"/>
              </a:rPr>
              <a:t>. البحث والتقويم</a:t>
            </a:r>
            <a:endParaRPr lang="en-US" sz="1400" b="1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AE" sz="1400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5698034" y="3769673"/>
            <a:ext cx="3174548" cy="28289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ar-SA" b="1" dirty="0" smtClean="0">
              <a:effectLst/>
              <a:cs typeface="Arial"/>
            </a:endParaRPr>
          </a:p>
          <a:p>
            <a:pPr algn="ctr" rtl="1"/>
            <a:endParaRPr lang="ar-SA" b="1" dirty="0">
              <a:cs typeface="Arial"/>
            </a:endParaRPr>
          </a:p>
          <a:p>
            <a:pPr algn="ctr" rtl="1"/>
            <a:r>
              <a:rPr lang="ar-AE" sz="2000" b="1" dirty="0" smtClean="0">
                <a:effectLst/>
                <a:cs typeface="Arial"/>
              </a:rPr>
              <a:t>تخفيض </a:t>
            </a:r>
            <a:r>
              <a:rPr lang="ar-AE" sz="2000" b="1" dirty="0">
                <a:effectLst/>
                <a:cs typeface="Arial"/>
              </a:rPr>
              <a:t>العنف المباشر</a:t>
            </a:r>
            <a:endParaRPr lang="en-US" sz="2800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النظم القضائية والقانونية</a:t>
            </a:r>
            <a:endParaRPr lang="en-US" sz="2400" b="1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المساعدات الانسانية</a:t>
            </a:r>
            <a:endParaRPr lang="en-US" sz="2400" b="1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حفظ السلام</a:t>
            </a:r>
            <a:endParaRPr lang="en-US" sz="2400" b="1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التدخل العسكري</a:t>
            </a:r>
            <a:endParaRPr lang="en-US" sz="2400" b="1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اتفاقيات وقف اطلاق النار</a:t>
            </a:r>
            <a:endParaRPr lang="en-US" sz="2400" b="1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مناطق السلام</a:t>
            </a:r>
            <a:endParaRPr lang="en-US" sz="2400" b="1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برامج الانذار المبكر </a:t>
            </a:r>
            <a:endParaRPr lang="en-US" sz="2400" b="1" dirty="0">
              <a:effectLst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1400" b="1" dirty="0">
                <a:effectLst/>
                <a:ea typeface="Calibri"/>
                <a:cs typeface="Arial"/>
              </a:rPr>
              <a:t>.</a:t>
            </a:r>
            <a:endParaRPr lang="en-US" sz="1400" b="1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1100" dirty="0">
                <a:effectLst/>
                <a:ea typeface="Calibri"/>
                <a:cs typeface="Arial"/>
              </a:rPr>
              <a:t>.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755576" y="3769673"/>
            <a:ext cx="3240360" cy="27603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ar-SA" b="1" dirty="0" smtClean="0">
              <a:effectLst/>
              <a:cs typeface="Arial"/>
            </a:endParaRPr>
          </a:p>
          <a:p>
            <a:pPr algn="ctr" rtl="1"/>
            <a:endParaRPr lang="ar-SA" sz="2000" b="1" dirty="0" smtClean="0">
              <a:effectLst/>
              <a:cs typeface="Arial"/>
            </a:endParaRPr>
          </a:p>
          <a:p>
            <a:pPr algn="ctr" rtl="1"/>
            <a:r>
              <a:rPr lang="ar-AE" sz="2000" b="1" dirty="0" smtClean="0">
                <a:effectLst/>
                <a:cs typeface="Arial"/>
              </a:rPr>
              <a:t>تحويل </a:t>
            </a:r>
            <a:r>
              <a:rPr lang="ar-AE" sz="2000" b="1" dirty="0">
                <a:effectLst/>
                <a:cs typeface="Arial"/>
              </a:rPr>
              <a:t>العلاقات </a:t>
            </a:r>
            <a:endParaRPr lang="ar-SA" sz="2000" b="1" dirty="0" smtClean="0">
              <a:effectLst/>
              <a:cs typeface="Arial"/>
            </a:endParaRPr>
          </a:p>
          <a:p>
            <a:pPr algn="ctr" rtl="1"/>
            <a:endParaRPr lang="en-US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شفاء الصدمة </a:t>
            </a:r>
            <a:endParaRPr lang="en-US" sz="2400" b="1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تحويل الصراع </a:t>
            </a:r>
            <a:endParaRPr lang="en-US" sz="2400" b="1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العدالة المصلحة</a:t>
            </a:r>
            <a:endParaRPr lang="en-US" sz="2400" b="1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العدالة الانتقالية </a:t>
            </a:r>
            <a:endParaRPr lang="en-US" sz="2400" b="1" dirty="0">
              <a:effectLst/>
            </a:endParaRPr>
          </a:p>
          <a:p>
            <a:pPr algn="ctr" rtl="1"/>
            <a:r>
              <a:rPr lang="ar-AE" b="1" dirty="0">
                <a:effectLst/>
                <a:cs typeface="Arial"/>
              </a:rPr>
              <a:t>. حكم السياسة وصناعته</a:t>
            </a:r>
            <a:r>
              <a:rPr lang="ar-AE" dirty="0">
                <a:effectLst/>
                <a:cs typeface="Arial"/>
              </a:rPr>
              <a:t>ا </a:t>
            </a:r>
            <a:endParaRPr lang="en-US" sz="2400" dirty="0">
              <a:effectLst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dirty="0">
                <a:effectLst/>
                <a:ea typeface="Calibri"/>
                <a:cs typeface="Arial"/>
              </a:rPr>
              <a:t> </a:t>
            </a:r>
            <a:endParaRPr lang="en-US" sz="1400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1100" dirty="0">
                <a:effectLst/>
                <a:ea typeface="Calibri"/>
                <a:cs typeface="Arial"/>
              </a:rPr>
              <a:t> </a:t>
            </a:r>
            <a:endParaRPr lang="en-US" sz="1100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Arial"/>
              </a:rPr>
              <a:t> </a:t>
            </a:r>
          </a:p>
        </p:txBody>
      </p:sp>
      <p:sp>
        <p:nvSpPr>
          <p:cNvPr id="8" name="سهم دائري 7"/>
          <p:cNvSpPr/>
          <p:nvPr/>
        </p:nvSpPr>
        <p:spPr>
          <a:xfrm rot="18617341">
            <a:off x="3942483" y="2913022"/>
            <a:ext cx="1477497" cy="141347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584867"/>
              <a:gd name="adj5" fmla="val 125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ar-SA" sz="3200"/>
          </a:p>
        </p:txBody>
      </p:sp>
    </p:spTree>
    <p:extLst>
      <p:ext uri="{BB962C8B-B14F-4D97-AF65-F5344CB8AC3E}">
        <p14:creationId xmlns:p14="http://schemas.microsoft.com/office/powerpoint/2010/main" val="234425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ar-AE" b="1" dirty="0">
                <a:solidFill>
                  <a:schemeClr val="tx2">
                    <a:lumMod val="75000"/>
                  </a:schemeClr>
                </a:solidFill>
              </a:rPr>
              <a:t>في الوقت الذي يشترك فيه الكثير من العاملين في عدة فئات من بناء السلام , تبرز هذه الخريطة الاهداف المتفردة لمداخل بنــاء السلام المختلفة , وغالبا ما تكون تلك المداخل متزامنة ومستمرة ويعتمد بعضها علــــــى بعض , يستعرض الفصل التالي الغــاية والوظائف لكل من هذه الدوائر لإظهار الكيفية التي تتوافر فيــها إسهامات متكاملة لعملية بناء السلام .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3615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وسيلة شرح مع سهم إلى الأسفل 3"/>
          <p:cNvSpPr/>
          <p:nvPr/>
        </p:nvSpPr>
        <p:spPr>
          <a:xfrm>
            <a:off x="1547664" y="188640"/>
            <a:ext cx="6189811" cy="2664296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2400" b="1" dirty="0">
                <a:effectLst/>
                <a:ea typeface="Calibri"/>
                <a:cs typeface="Arial"/>
              </a:rPr>
              <a:t>العنف الهيكلي </a:t>
            </a:r>
            <a:endParaRPr lang="en-US" sz="1600" dirty="0">
              <a:effectLst/>
              <a:ea typeface="Calibri"/>
              <a:cs typeface="Arial"/>
            </a:endParaRPr>
          </a:p>
          <a:p>
            <a:pPr algn="ctr" rtl="1">
              <a:spcAft>
                <a:spcPts val="1000"/>
              </a:spcAft>
            </a:pPr>
            <a:r>
              <a:rPr lang="ar-SA" b="1" dirty="0">
                <a:solidFill>
                  <a:schemeClr val="tx2">
                    <a:lumMod val="50000"/>
                  </a:schemeClr>
                </a:solidFill>
                <a:effectLst/>
                <a:ea typeface="Calibri"/>
                <a:cs typeface="Arial"/>
              </a:rPr>
              <a:t>التفاوتات والعجز والموت ينتج كل هذا عندما تكون النظم والمؤسسات </a:t>
            </a:r>
            <a:endParaRPr lang="en-US" sz="1400" dirty="0">
              <a:solidFill>
                <a:schemeClr val="tx2">
                  <a:lumMod val="50000"/>
                </a:schemeClr>
              </a:solidFill>
              <a:effectLst/>
              <a:ea typeface="Calibri"/>
              <a:cs typeface="Arial"/>
            </a:endParaRPr>
          </a:p>
          <a:p>
            <a:pPr algn="ctr" rtl="1">
              <a:spcAft>
                <a:spcPts val="1000"/>
              </a:spcAft>
            </a:pPr>
            <a:r>
              <a:rPr lang="ar-SA" b="1" dirty="0">
                <a:solidFill>
                  <a:schemeClr val="tx2">
                    <a:lumMod val="50000"/>
                  </a:schemeClr>
                </a:solidFill>
                <a:effectLst/>
                <a:ea typeface="Calibri"/>
                <a:cs typeface="Arial"/>
              </a:rPr>
              <a:t>والسياسات والمعتقدات الثقافية تفي ببعض الحقوق والحاجات لبعض الافراد </a:t>
            </a:r>
            <a:endParaRPr lang="en-US" sz="1400" dirty="0">
              <a:solidFill>
                <a:schemeClr val="tx2">
                  <a:lumMod val="50000"/>
                </a:schemeClr>
              </a:solidFill>
              <a:effectLst/>
              <a:ea typeface="Calibri"/>
              <a:cs typeface="Arial"/>
            </a:endParaRPr>
          </a:p>
          <a:p>
            <a:pPr algn="ctr" rtl="1">
              <a:spcAft>
                <a:spcPts val="1000"/>
              </a:spcAft>
            </a:pPr>
            <a:r>
              <a:rPr lang="ar-SA" b="1" dirty="0">
                <a:solidFill>
                  <a:schemeClr val="tx2">
                    <a:lumMod val="50000"/>
                  </a:schemeClr>
                </a:solidFill>
                <a:effectLst/>
                <a:ea typeface="Calibri"/>
                <a:cs typeface="Arial"/>
              </a:rPr>
              <a:t>على حساب الاخرين يخلق العنف الهيكلي علاقات تتسبب في عنف ثانوي </a:t>
            </a:r>
            <a:endParaRPr lang="en-US" sz="1200" dirty="0">
              <a:solidFill>
                <a:schemeClr val="tx2">
                  <a:lumMod val="50000"/>
                </a:schemeClr>
              </a:solidFill>
              <a:effectLst/>
              <a:ea typeface="Calibri"/>
              <a:cs typeface="Arial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588224" y="2996952"/>
            <a:ext cx="1942683" cy="2595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solidFill>
                  <a:srgbClr val="C00000"/>
                </a:solidFill>
                <a:effectLst/>
                <a:ea typeface="Calibri"/>
                <a:cs typeface="Arial"/>
              </a:rPr>
              <a:t>التدمير الذاتي</a:t>
            </a:r>
            <a:endParaRPr lang="en-US" sz="1600" b="1" dirty="0">
              <a:solidFill>
                <a:srgbClr val="C00000"/>
              </a:solidFill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ffectLst/>
                <a:ea typeface="Calibri"/>
                <a:cs typeface="Arial"/>
              </a:rPr>
              <a:t>. ادمان الكحوليات</a:t>
            </a:r>
            <a:endParaRPr lang="en-US" sz="1400" b="1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ffectLst/>
                <a:ea typeface="Calibri"/>
                <a:cs typeface="Arial"/>
              </a:rPr>
              <a:t>. ادمان المخدرات</a:t>
            </a:r>
            <a:endParaRPr lang="en-US" sz="1400" b="1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ffectLst/>
                <a:ea typeface="Calibri"/>
                <a:cs typeface="Arial"/>
              </a:rPr>
              <a:t>. الانتحار</a:t>
            </a:r>
            <a:endParaRPr lang="en-US" sz="1400" b="1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ffectLst/>
                <a:ea typeface="Calibri"/>
                <a:cs typeface="Arial"/>
              </a:rPr>
              <a:t>. الاكتئاب</a:t>
            </a:r>
            <a:endParaRPr lang="en-US" sz="1400" b="1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ffectLst/>
                <a:ea typeface="Calibri"/>
                <a:cs typeface="Arial"/>
              </a:rPr>
              <a:t>. التطرف</a:t>
            </a:r>
            <a:endParaRPr lang="en-US" sz="1400" b="1" dirty="0">
              <a:effectLst/>
              <a:ea typeface="Calibri"/>
              <a:cs typeface="Arial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845633" y="3011257"/>
            <a:ext cx="1856091" cy="25965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solidFill>
                  <a:srgbClr val="C00000"/>
                </a:solidFill>
                <a:effectLst/>
                <a:ea typeface="Calibri"/>
                <a:cs typeface="Arial"/>
              </a:rPr>
              <a:t>التدمير المجتمعي  </a:t>
            </a:r>
            <a:endParaRPr lang="en-US" sz="1600" b="1" dirty="0">
              <a:solidFill>
                <a:srgbClr val="C00000"/>
              </a:solidFill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ffectLst/>
                <a:ea typeface="Calibri"/>
                <a:cs typeface="Arial"/>
              </a:rPr>
              <a:t>. الجريمة </a:t>
            </a:r>
            <a:endParaRPr lang="en-US" sz="1400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ffectLst/>
                <a:ea typeface="Calibri"/>
                <a:cs typeface="Arial"/>
              </a:rPr>
              <a:t>. العنف بين الاشخاص </a:t>
            </a:r>
            <a:endParaRPr lang="en-US" sz="1400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ffectLst/>
                <a:ea typeface="Calibri"/>
                <a:cs typeface="Arial"/>
              </a:rPr>
              <a:t>. العنف الاسري والمجتمعي </a:t>
            </a:r>
            <a:endParaRPr lang="en-US" sz="1400" dirty="0">
              <a:effectLst/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ffectLst/>
                <a:ea typeface="Calibri"/>
                <a:cs typeface="Arial"/>
              </a:rPr>
              <a:t>. الاغتصاب</a:t>
            </a:r>
            <a:r>
              <a:rPr lang="ar-SA" sz="1400" b="1" dirty="0">
                <a:effectLst/>
                <a:ea typeface="Calibri"/>
                <a:cs typeface="Arial"/>
              </a:rPr>
              <a:t>         </a:t>
            </a:r>
            <a:r>
              <a:rPr lang="ar-SA" sz="1100" b="1" dirty="0">
                <a:effectLst/>
                <a:ea typeface="Calibri"/>
                <a:cs typeface="Arial"/>
              </a:rPr>
              <a:t>            </a:t>
            </a:r>
            <a:endParaRPr lang="en-US" sz="1100" dirty="0">
              <a:effectLst/>
              <a:ea typeface="Calibri"/>
              <a:cs typeface="Arial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094744" y="2996952"/>
            <a:ext cx="1819515" cy="25965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1400" b="1" dirty="0">
                <a:effectLst/>
                <a:ea typeface="Calibri"/>
                <a:cs typeface="Arial"/>
              </a:rPr>
              <a:t> </a:t>
            </a:r>
            <a:r>
              <a:rPr lang="ar-SA" sz="1200" b="1" dirty="0">
                <a:solidFill>
                  <a:srgbClr val="C00000"/>
                </a:solidFill>
                <a:ea typeface="Calibri"/>
                <a:cs typeface="Arial"/>
              </a:rPr>
              <a:t>ا</a:t>
            </a:r>
            <a:r>
              <a:rPr lang="ar-SA" b="1" dirty="0" smtClean="0">
                <a:solidFill>
                  <a:srgbClr val="C00000"/>
                </a:solidFill>
                <a:effectLst/>
                <a:cs typeface="Arial"/>
              </a:rPr>
              <a:t>لتدمير </a:t>
            </a:r>
            <a:r>
              <a:rPr lang="ar-SA" b="1" dirty="0">
                <a:solidFill>
                  <a:srgbClr val="C00000"/>
                </a:solidFill>
                <a:effectLst/>
                <a:cs typeface="Arial"/>
              </a:rPr>
              <a:t>القومي والدولي</a:t>
            </a:r>
            <a:endParaRPr lang="en-US" sz="2400" b="1" dirty="0">
              <a:solidFill>
                <a:srgbClr val="C00000"/>
              </a:solidFill>
              <a:effectLst/>
            </a:endParaRPr>
          </a:p>
          <a:p>
            <a:pPr algn="ctr" rtl="1"/>
            <a:r>
              <a:rPr lang="ar-SA" sz="1600" b="1" dirty="0">
                <a:effectLst/>
                <a:cs typeface="Arial"/>
              </a:rPr>
              <a:t>. حركات تمرد </a:t>
            </a:r>
            <a:endParaRPr lang="en-US" sz="2000" dirty="0">
              <a:effectLst/>
            </a:endParaRPr>
          </a:p>
          <a:p>
            <a:pPr algn="ctr" rtl="1"/>
            <a:r>
              <a:rPr lang="ar-SA" sz="1600" b="1" dirty="0">
                <a:effectLst/>
                <a:cs typeface="Arial"/>
              </a:rPr>
              <a:t>. ارهاب </a:t>
            </a:r>
            <a:endParaRPr lang="en-US" sz="2000" dirty="0">
              <a:effectLst/>
            </a:endParaRPr>
          </a:p>
          <a:p>
            <a:pPr algn="ctr" rtl="1"/>
            <a:r>
              <a:rPr lang="ar-SA" sz="1600" b="1" dirty="0">
                <a:effectLst/>
                <a:cs typeface="Arial"/>
              </a:rPr>
              <a:t>. حرب اهلية </a:t>
            </a:r>
            <a:endParaRPr lang="en-US" sz="2000" dirty="0">
              <a:effectLst/>
            </a:endParaRPr>
          </a:p>
          <a:p>
            <a:pPr algn="ctr" rtl="1"/>
            <a:r>
              <a:rPr lang="ar-SA" sz="1600" b="1" dirty="0">
                <a:effectLst/>
                <a:cs typeface="Arial"/>
              </a:rPr>
              <a:t>. ثورات </a:t>
            </a:r>
            <a:endParaRPr lang="en-US" sz="2000" dirty="0">
              <a:effectLst/>
            </a:endParaRPr>
          </a:p>
          <a:p>
            <a:pPr algn="ctr" rtl="1"/>
            <a:r>
              <a:rPr lang="ar-SA" sz="1600" b="1" dirty="0">
                <a:effectLst/>
                <a:cs typeface="Arial"/>
              </a:rPr>
              <a:t>. انقلابات </a:t>
            </a:r>
            <a:endParaRPr lang="en-US" sz="2000" dirty="0">
              <a:effectLst/>
            </a:endParaRPr>
          </a:p>
          <a:p>
            <a:pPr algn="ctr" rtl="1"/>
            <a:r>
              <a:rPr lang="ar-SA" sz="1600" b="1" dirty="0">
                <a:effectLst/>
                <a:cs typeface="Arial"/>
              </a:rPr>
              <a:t>. حروب </a:t>
            </a:r>
            <a:r>
              <a:rPr lang="ar-SA" sz="1600" dirty="0">
                <a:effectLst/>
                <a:cs typeface="Arial"/>
              </a:rPr>
              <a:t> </a:t>
            </a:r>
            <a:endParaRPr lang="en-US" sz="2000" dirty="0">
              <a:effectLst/>
            </a:endParaRPr>
          </a:p>
        </p:txBody>
      </p:sp>
      <p:sp>
        <p:nvSpPr>
          <p:cNvPr id="8" name="مخطط انسيابي: معالجة 7"/>
          <p:cNvSpPr/>
          <p:nvPr/>
        </p:nvSpPr>
        <p:spPr>
          <a:xfrm>
            <a:off x="1898306" y="5769456"/>
            <a:ext cx="6058070" cy="68388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solidFill>
                  <a:srgbClr val="FFC000"/>
                </a:solidFill>
                <a:effectLst/>
                <a:ea typeface="Calibri"/>
                <a:cs typeface="Arial"/>
              </a:rPr>
              <a:t>ردود الافعال والاستجابات للعنف الهيكلي هي العنف الثانوي </a:t>
            </a:r>
            <a:endParaRPr lang="en-US" sz="1600" dirty="0">
              <a:solidFill>
                <a:srgbClr val="FFC000"/>
              </a:solidFill>
              <a:effectLst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56412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220</Words>
  <Application>Microsoft Office PowerPoint</Application>
  <PresentationFormat>عرض على الشاشة (3:4)‏</PresentationFormat>
  <Paragraphs>65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استراتيجيات بناء السلام</vt:lpstr>
      <vt:lpstr>خريطة بناء السلام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Abbas</dc:creator>
  <cp:lastModifiedBy>Abbas</cp:lastModifiedBy>
  <cp:revision>13</cp:revision>
  <dcterms:created xsi:type="dcterms:W3CDTF">2018-10-26T19:22:36Z</dcterms:created>
  <dcterms:modified xsi:type="dcterms:W3CDTF">2019-01-23T23:36:17Z</dcterms:modified>
</cp:coreProperties>
</file>